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1" r:id="rId3"/>
    <p:sldId id="262" r:id="rId4"/>
    <p:sldId id="267" r:id="rId5"/>
    <p:sldId id="269" r:id="rId6"/>
    <p:sldId id="268" r:id="rId7"/>
    <p:sldId id="270" r:id="rId8"/>
    <p:sldId id="27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019" autoAdjust="0"/>
  </p:normalViewPr>
  <p:slideViewPr>
    <p:cSldViewPr>
      <p:cViewPr varScale="1">
        <p:scale>
          <a:sx n="60" d="100"/>
          <a:sy n="60" d="100"/>
        </p:scale>
        <p:origin x="147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A5859-C968-4189-B49D-87AF7D1B857A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4EB50-7FDE-49C6-A4E0-4EB319C44E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65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82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882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95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204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85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47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B50-7FDE-49C6-A4E0-4EB319C44ED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1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611560" y="2924944"/>
            <a:ext cx="80787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Workpackage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3 - </a:t>
            </a:r>
            <a:r>
              <a:rPr lang="en-U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 in Rome 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(IT) for health and sport professionals and dance teachers/therapists and national replications of the course (M2 – M12)</a:t>
            </a:r>
          </a:p>
          <a:p>
            <a:pPr algn="ctr"/>
            <a:endParaRPr lang="en-US" sz="2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WP Leader: </a:t>
            </a:r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Università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degli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Studi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 Roma </a:t>
            </a:r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Foro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Italico</a:t>
            </a:r>
            <a:r>
              <a:rPr lang="en-US" sz="24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(IT)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2804AAE-98CD-4277-9106-074FE3F3FB76}"/>
              </a:ext>
            </a:extLst>
          </p:cNvPr>
          <p:cNvSpPr/>
          <p:nvPr/>
        </p:nvSpPr>
        <p:spPr>
          <a:xfrm>
            <a:off x="316310" y="411928"/>
            <a:ext cx="83739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6057900" algn="r"/>
                <a:tab pos="9631680" algn="r"/>
              </a:tabLst>
            </a:pPr>
            <a:r>
              <a:rPr lang="en-GB" i="1" dirty="0">
                <a:latin typeface="Tahoma-Bold"/>
                <a:ea typeface="Times New Roman" panose="02020603050405020304" pitchFamily="18" charset="0"/>
                <a:cs typeface="Tahoma-Bold"/>
              </a:rPr>
              <a:t>A EU collaborative partnership for active lifestyles for the prevention and treatment of breast cancer</a:t>
            </a:r>
          </a:p>
          <a:p>
            <a:pPr algn="ctr">
              <a:spcAft>
                <a:spcPts val="0"/>
              </a:spcAft>
              <a:tabLst>
                <a:tab pos="6057900" algn="r"/>
                <a:tab pos="9631680" algn="r"/>
              </a:tabLst>
            </a:pPr>
            <a:r>
              <a:rPr lang="en-GB" sz="2400" b="1" i="1" dirty="0">
                <a:solidFill>
                  <a:srgbClr val="C00000"/>
                </a:solidFill>
                <a:latin typeface="Tahoma-Bold"/>
                <a:ea typeface="Times New Roman" panose="02020603050405020304" pitchFamily="18" charset="0"/>
                <a:cs typeface="Tahoma-Bold"/>
              </a:rPr>
              <a:t>DANCING WITH HEALTH</a:t>
            </a:r>
            <a:endParaRPr lang="it-IT" sz="3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schedule of WP3</a:t>
            </a:r>
            <a:endParaRPr lang="it-IT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B1219B4-A38E-43E5-9F56-6C7D7DA3EBF7}"/>
              </a:ext>
            </a:extLst>
          </p:cNvPr>
          <p:cNvSpPr/>
          <p:nvPr/>
        </p:nvSpPr>
        <p:spPr>
          <a:xfrm>
            <a:off x="370173" y="148478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M2-M3: </a:t>
            </a:r>
            <a:r>
              <a:rPr lang="en-US" sz="2800" dirty="0"/>
              <a:t>launch the selection process and selection of participants and trainers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M4: </a:t>
            </a:r>
            <a:r>
              <a:rPr lang="en-GB" sz="2800" dirty="0"/>
              <a:t>Definition of the training contents</a:t>
            </a:r>
          </a:p>
          <a:p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M5 – M7: </a:t>
            </a:r>
            <a:r>
              <a:rPr lang="en-GB" sz="2800" dirty="0"/>
              <a:t>Organization of the course in Italy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M8 – M11: </a:t>
            </a:r>
            <a:r>
              <a:rPr lang="en-GB" sz="2800" dirty="0"/>
              <a:t>Replication of the course in the participating countries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M12: </a:t>
            </a:r>
            <a:r>
              <a:rPr lang="en-GB" sz="2800" dirty="0"/>
              <a:t>Follow up of the courses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1437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 </a:t>
            </a:r>
          </a:p>
          <a:p>
            <a:pPr algn="ctr"/>
            <a:r>
              <a:rPr lang="it-IT" sz="28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Rome</a:t>
            </a:r>
            <a:r>
              <a:rPr lang="it-IT" sz="2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8-10 </a:t>
            </a:r>
            <a:r>
              <a:rPr lang="it-IT" sz="28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June</a:t>
            </a:r>
            <a:r>
              <a:rPr lang="it-IT" sz="2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2018</a:t>
            </a:r>
            <a:endParaRPr lang="it-IT" sz="2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7CDD215C-471F-45A5-A411-AFD10847A4A6}"/>
              </a:ext>
            </a:extLst>
          </p:cNvPr>
          <p:cNvSpPr/>
          <p:nvPr/>
        </p:nvSpPr>
        <p:spPr>
          <a:xfrm>
            <a:off x="441042" y="1400200"/>
            <a:ext cx="8415434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For </a:t>
            </a:r>
            <a:r>
              <a:rPr lang="en-GB" sz="2400" b="1" dirty="0">
                <a:solidFill>
                  <a:schemeClr val="tx1"/>
                </a:solidFill>
              </a:rPr>
              <a:t>exercise professionals </a:t>
            </a:r>
            <a:r>
              <a:rPr lang="en-GB" sz="2400" dirty="0">
                <a:solidFill>
                  <a:schemeClr val="tx1"/>
                </a:solidFill>
              </a:rPr>
              <a:t>and </a:t>
            </a:r>
            <a:r>
              <a:rPr lang="en-GB" sz="2400" b="1" dirty="0">
                <a:solidFill>
                  <a:schemeClr val="tx1"/>
                </a:solidFill>
              </a:rPr>
              <a:t>dance teachers </a:t>
            </a:r>
            <a:r>
              <a:rPr lang="en-GB" sz="2400" dirty="0">
                <a:solidFill>
                  <a:schemeClr val="tx1"/>
                </a:solidFill>
              </a:rPr>
              <a:t>working in the selected countries </a:t>
            </a:r>
          </a:p>
          <a:p>
            <a:pPr lvl="0"/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GB" sz="2400" dirty="0">
                <a:solidFill>
                  <a:schemeClr val="tx1"/>
                </a:solidFill>
              </a:rPr>
              <a:t>For each country: </a:t>
            </a:r>
          </a:p>
          <a:p>
            <a:pPr lvl="0"/>
            <a:endParaRPr lang="en-GB" sz="24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1 exercise &amp; health professional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2 dance teachers/trainers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44EADB0B-33C2-4701-8FB5-311FDC6FE00A}"/>
              </a:ext>
            </a:extLst>
          </p:cNvPr>
          <p:cNvSpPr/>
          <p:nvPr/>
        </p:nvSpPr>
        <p:spPr>
          <a:xfrm>
            <a:off x="5040052" y="5072608"/>
            <a:ext cx="3816424" cy="9486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GB" sz="2400" b="1" dirty="0">
                <a:solidFill>
                  <a:schemeClr val="tx1"/>
                </a:solidFill>
              </a:rPr>
              <a:t>Replication of the course in their country 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34049BB2-93AD-4453-80A8-0BFE6D55D335}"/>
              </a:ext>
            </a:extLst>
          </p:cNvPr>
          <p:cNvSpPr/>
          <p:nvPr/>
        </p:nvSpPr>
        <p:spPr>
          <a:xfrm>
            <a:off x="899592" y="3272408"/>
            <a:ext cx="4320480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5119826-3411-4B00-AD24-098A9F3C5DC4}"/>
              </a:ext>
            </a:extLst>
          </p:cNvPr>
          <p:cNvCxnSpPr>
            <a:cxnSpLocks/>
          </p:cNvCxnSpPr>
          <p:nvPr/>
        </p:nvCxnSpPr>
        <p:spPr>
          <a:xfrm>
            <a:off x="4499992" y="4123928"/>
            <a:ext cx="648072" cy="9486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4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Course:  </a:t>
            </a:r>
          </a:p>
          <a:p>
            <a:pPr algn="ctr"/>
            <a:r>
              <a:rPr lang="it-IT" sz="32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Selection</a:t>
            </a:r>
            <a:r>
              <a:rPr lang="it-IT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it-IT" sz="32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participants</a:t>
            </a:r>
            <a:r>
              <a:rPr lang="it-IT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7CDD215C-471F-45A5-A411-AFD10847A4A6}"/>
              </a:ext>
            </a:extLst>
          </p:cNvPr>
          <p:cNvSpPr/>
          <p:nvPr/>
        </p:nvSpPr>
        <p:spPr>
          <a:xfrm>
            <a:off x="433005" y="1535857"/>
            <a:ext cx="8426075" cy="24608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/>
              <a:t>2 Professional Dancers </a:t>
            </a:r>
          </a:p>
          <a:p>
            <a:pPr lvl="0"/>
            <a:r>
              <a:rPr lang="en-US" sz="2400" b="1" dirty="0"/>
              <a:t>-    </a:t>
            </a:r>
            <a:r>
              <a:rPr lang="en-US" sz="2400" dirty="0"/>
              <a:t>Experienced dancers </a:t>
            </a:r>
          </a:p>
          <a:p>
            <a:pPr marL="342900" lvl="0" indent="-342900"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Age: 24-60 years</a:t>
            </a:r>
          </a:p>
          <a:p>
            <a:pPr marL="342900" lvl="0" indent="-342900">
              <a:buFontTx/>
              <a:buChar char="-"/>
            </a:pPr>
            <a:r>
              <a:rPr lang="en-US" sz="2400" dirty="0"/>
              <a:t>With at least 5 years of experience			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258AE46-5A41-4E53-B931-4DF567DFBBD8}"/>
              </a:ext>
            </a:extLst>
          </p:cNvPr>
          <p:cNvSpPr/>
          <p:nvPr/>
        </p:nvSpPr>
        <p:spPr>
          <a:xfrm>
            <a:off x="425018" y="4293096"/>
            <a:ext cx="8426075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/>
              <a:t>1 Exercise professional </a:t>
            </a:r>
          </a:p>
          <a:p>
            <a:pPr marL="342900" lvl="0" indent="-342900">
              <a:buFontTx/>
              <a:buChar char="-"/>
            </a:pPr>
            <a:r>
              <a:rPr lang="it-IT" sz="2400" dirty="0" err="1"/>
              <a:t>Degree</a:t>
            </a:r>
            <a:r>
              <a:rPr lang="it-IT" sz="2400" dirty="0"/>
              <a:t> in Sport and </a:t>
            </a:r>
            <a:r>
              <a:rPr lang="it-IT" sz="2400" dirty="0" err="1"/>
              <a:t>Movement</a:t>
            </a:r>
            <a:r>
              <a:rPr lang="it-IT" sz="2400" dirty="0"/>
              <a:t> </a:t>
            </a:r>
            <a:r>
              <a:rPr lang="it-IT" sz="2400" dirty="0" err="1"/>
              <a:t>Sciences</a:t>
            </a:r>
            <a:r>
              <a:rPr lang="it-IT" sz="2400" dirty="0"/>
              <a:t> </a:t>
            </a:r>
          </a:p>
          <a:p>
            <a:pPr marL="342900" lvl="0" indent="-342900">
              <a:buFontTx/>
              <a:buChar char="-"/>
            </a:pPr>
            <a:r>
              <a:rPr lang="en-US" sz="2400" dirty="0"/>
              <a:t>Experience in dance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3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Course:  </a:t>
            </a:r>
          </a:p>
          <a:p>
            <a:pPr algn="ctr"/>
            <a:r>
              <a:rPr lang="it-IT" sz="32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Selection</a:t>
            </a:r>
            <a:r>
              <a:rPr lang="it-IT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it-IT" sz="32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participants</a:t>
            </a:r>
            <a:r>
              <a:rPr lang="it-IT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258AE46-5A41-4E53-B931-4DF567DFBBD8}"/>
              </a:ext>
            </a:extLst>
          </p:cNvPr>
          <p:cNvSpPr/>
          <p:nvPr/>
        </p:nvSpPr>
        <p:spPr>
          <a:xfrm>
            <a:off x="448682" y="1988840"/>
            <a:ext cx="8568952" cy="3744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The partners will have to select the </a:t>
            </a:r>
            <a:r>
              <a:rPr lang="en-US" sz="2400" b="1" dirty="0">
                <a:solidFill>
                  <a:schemeClr val="tx1"/>
                </a:solidFill>
              </a:rPr>
              <a:t>CV of the candidates </a:t>
            </a:r>
            <a:r>
              <a:rPr lang="en-US" sz="2400" dirty="0">
                <a:solidFill>
                  <a:schemeClr val="tx1"/>
                </a:solidFill>
              </a:rPr>
              <a:t>and send them all to the University of </a:t>
            </a:r>
            <a:r>
              <a:rPr lang="en-US" sz="2400" dirty="0" err="1">
                <a:solidFill>
                  <a:schemeClr val="tx1"/>
                </a:solidFill>
              </a:rPr>
              <a:t>Foro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Italico</a:t>
            </a:r>
            <a:r>
              <a:rPr lang="en-US" sz="2400" dirty="0">
                <a:solidFill>
                  <a:schemeClr val="tx1"/>
                </a:solidFill>
              </a:rPr>
              <a:t> which, together with Carolyn Smith and her staff, draw up the ranking </a:t>
            </a:r>
          </a:p>
          <a:p>
            <a:pPr lvl="0"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sz="2400" dirty="0">
                <a:solidFill>
                  <a:schemeClr val="tx1"/>
                </a:solidFill>
              </a:rPr>
              <a:t>For the purpose of the </a:t>
            </a:r>
            <a:r>
              <a:rPr lang="en-US" sz="2400" b="1" dirty="0">
                <a:solidFill>
                  <a:schemeClr val="tx1"/>
                </a:solidFill>
              </a:rPr>
              <a:t>evaluation of the dancers</a:t>
            </a:r>
            <a:r>
              <a:rPr lang="en-US" sz="2400" dirty="0">
                <a:solidFill>
                  <a:schemeClr val="tx1"/>
                </a:solidFill>
              </a:rPr>
              <a:t>, candidates will have to send also a </a:t>
            </a:r>
            <a:r>
              <a:rPr lang="en-US" sz="2400" b="1" dirty="0">
                <a:solidFill>
                  <a:schemeClr val="tx1"/>
                </a:solidFill>
              </a:rPr>
              <a:t>short video (1 min). </a:t>
            </a:r>
            <a:r>
              <a:rPr lang="en-US" sz="2400" dirty="0">
                <a:solidFill>
                  <a:schemeClr val="tx1"/>
                </a:solidFill>
              </a:rPr>
              <a:t>In the video the candidate will have to perform dance </a:t>
            </a:r>
            <a:r>
              <a:rPr lang="en-US" sz="2400" b="1" dirty="0">
                <a:solidFill>
                  <a:schemeClr val="tx1"/>
                </a:solidFill>
              </a:rPr>
              <a:t>single and in pairs.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Course:  </a:t>
            </a:r>
          </a:p>
          <a:p>
            <a:pPr algn="ctr"/>
            <a:r>
              <a:rPr lang="it-IT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Course schedule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7CDD215C-471F-45A5-A411-AFD10847A4A6}"/>
              </a:ext>
            </a:extLst>
          </p:cNvPr>
          <p:cNvSpPr/>
          <p:nvPr/>
        </p:nvSpPr>
        <p:spPr>
          <a:xfrm>
            <a:off x="421173" y="1196752"/>
            <a:ext cx="8415434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Friday 8 June</a:t>
            </a:r>
          </a:p>
          <a:p>
            <a:pPr lvl="0"/>
            <a:r>
              <a:rPr lang="en-GB" sz="2400" b="1" dirty="0">
                <a:solidFill>
                  <a:schemeClr val="tx1"/>
                </a:solidFill>
              </a:rPr>
              <a:t>16:00 – 20:00  Dance </a:t>
            </a:r>
            <a:r>
              <a:rPr lang="en-GB" sz="2400" dirty="0">
                <a:solidFill>
                  <a:schemeClr val="tx1"/>
                </a:solidFill>
              </a:rPr>
              <a:t>(theory and practice)</a:t>
            </a:r>
          </a:p>
          <a:p>
            <a:pPr lvl="0"/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Saturday 9 June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09:00 – 13:00  Theory  </a:t>
            </a:r>
            <a:r>
              <a:rPr lang="en-GB" sz="2400" dirty="0">
                <a:solidFill>
                  <a:schemeClr val="tx1"/>
                </a:solidFill>
              </a:rPr>
              <a:t>(theory and practice)</a:t>
            </a:r>
            <a:endParaRPr lang="en-GB" sz="2400" b="1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(PA and health; Breast cancer and PA; Dance Movement Therapy for breast cancer survivors; functional evaluation)</a:t>
            </a:r>
          </a:p>
          <a:p>
            <a:pPr lvl="1"/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14:30 – 18:30  Dance  </a:t>
            </a:r>
            <a:r>
              <a:rPr lang="en-GB" sz="2400" dirty="0">
                <a:solidFill>
                  <a:schemeClr val="tx1"/>
                </a:solidFill>
              </a:rPr>
              <a:t>(theory and practice)</a:t>
            </a:r>
          </a:p>
          <a:p>
            <a:pPr lvl="0"/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Sunday 10 June</a:t>
            </a:r>
          </a:p>
          <a:p>
            <a:pPr lvl="0"/>
            <a:r>
              <a:rPr lang="en-GB" sz="2400" b="1" dirty="0">
                <a:solidFill>
                  <a:schemeClr val="tx1"/>
                </a:solidFill>
              </a:rPr>
              <a:t>09:00 – 13:00  Dance (with final evaluation)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lvl="0"/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9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Course:  </a:t>
            </a:r>
          </a:p>
          <a:p>
            <a:pPr algn="ctr"/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Replication of the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course</a:t>
            </a:r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the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different</a:t>
            </a:r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countries</a:t>
            </a:r>
            <a:endParaRPr lang="it-IT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B193562-2FFF-4D97-B458-F537C5722F06}"/>
              </a:ext>
            </a:extLst>
          </p:cNvPr>
          <p:cNvSpPr/>
          <p:nvPr/>
        </p:nvSpPr>
        <p:spPr>
          <a:xfrm>
            <a:off x="369603" y="1628800"/>
            <a:ext cx="8426075" cy="2541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r>
              <a:rPr lang="en-US" sz="2400" b="1" dirty="0">
                <a:solidFill>
                  <a:schemeClr val="tx1"/>
                </a:solidFill>
              </a:rPr>
              <a:t>The training course as </a:t>
            </a:r>
            <a:r>
              <a:rPr lang="en-US" sz="2400" b="1" dirty="0" err="1">
                <a:solidFill>
                  <a:schemeClr val="tx1"/>
                </a:solidFill>
              </a:rPr>
              <a:t>organised</a:t>
            </a:r>
            <a:r>
              <a:rPr lang="en-US" sz="2400" b="1" dirty="0">
                <a:solidFill>
                  <a:schemeClr val="tx1"/>
                </a:solidFill>
              </a:rPr>
              <a:t> in Rome will be replicated in each participating country during the project course</a:t>
            </a: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dirty="0" err="1">
                <a:solidFill>
                  <a:schemeClr val="tx1"/>
                </a:solidFill>
              </a:rPr>
              <a:t>programme</a:t>
            </a:r>
            <a:r>
              <a:rPr lang="en-US" sz="2400" b="1" dirty="0">
                <a:solidFill>
                  <a:schemeClr val="tx1"/>
                </a:solidFill>
              </a:rPr>
              <a:t> and the contents will be adapted </a:t>
            </a:r>
            <a:r>
              <a:rPr lang="en-US" sz="2400" dirty="0">
                <a:solidFill>
                  <a:schemeClr val="tx1"/>
                </a:solidFill>
              </a:rPr>
              <a:t>by the partners to their contexts and needs but the </a:t>
            </a:r>
            <a:r>
              <a:rPr lang="en-US" sz="2400" u="sng" dirty="0">
                <a:solidFill>
                  <a:schemeClr val="tx1"/>
                </a:solidFill>
              </a:rPr>
              <a:t>general structure of the course will be maintained</a:t>
            </a:r>
          </a:p>
          <a:p>
            <a:pPr lvl="0"/>
            <a:endParaRPr lang="en-US" sz="2400" u="sng" dirty="0">
              <a:solidFill>
                <a:schemeClr val="tx1"/>
              </a:solidFill>
            </a:endParaRPr>
          </a:p>
          <a:p>
            <a:pPr lvl="0"/>
            <a:endParaRPr lang="en-GB" sz="2400" u="sng" dirty="0">
              <a:solidFill>
                <a:schemeClr val="tx1"/>
              </a:solidFill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524B80C4-2074-4FE6-9F45-6ADB1DD88A1C}"/>
              </a:ext>
            </a:extLst>
          </p:cNvPr>
          <p:cNvSpPr/>
          <p:nvPr/>
        </p:nvSpPr>
        <p:spPr>
          <a:xfrm>
            <a:off x="426506" y="4416843"/>
            <a:ext cx="8426075" cy="15067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400" b="1" u="sng" dirty="0">
              <a:solidFill>
                <a:schemeClr val="tx1"/>
              </a:solidFill>
            </a:endParaRP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r>
              <a:rPr lang="en-US" sz="2400" b="1" dirty="0">
                <a:solidFill>
                  <a:schemeClr val="tx1"/>
                </a:solidFill>
              </a:rPr>
              <a:t>Once completed the training path for the professionals in each country</a:t>
            </a:r>
            <a:r>
              <a:rPr lang="en-US" sz="2400" dirty="0">
                <a:solidFill>
                  <a:schemeClr val="tx1"/>
                </a:solidFill>
              </a:rPr>
              <a:t> a </a:t>
            </a:r>
            <a:r>
              <a:rPr lang="en-US" sz="2400" b="1" dirty="0">
                <a:solidFill>
                  <a:schemeClr val="tx1"/>
                </a:solidFill>
              </a:rPr>
              <a:t>pilot action </a:t>
            </a:r>
            <a:r>
              <a:rPr lang="en-US" sz="2400" dirty="0">
                <a:solidFill>
                  <a:schemeClr val="tx1"/>
                </a:solidFill>
              </a:rPr>
              <a:t>with women affected by breast cancer </a:t>
            </a:r>
            <a:r>
              <a:rPr lang="en-US" sz="2400" b="1" dirty="0">
                <a:solidFill>
                  <a:schemeClr val="tx1"/>
                </a:solidFill>
              </a:rPr>
              <a:t>will start</a:t>
            </a:r>
          </a:p>
          <a:p>
            <a:pPr lvl="0"/>
            <a:endParaRPr lang="en-GB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4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165" y="162248"/>
            <a:ext cx="8568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 the Trainers Course:  </a:t>
            </a:r>
          </a:p>
          <a:p>
            <a:pPr algn="ctr"/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Replication of the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course</a:t>
            </a:r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the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different</a:t>
            </a:r>
            <a:r>
              <a:rPr lang="it-IT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2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countries</a:t>
            </a:r>
            <a:endParaRPr lang="it-IT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B193562-2FFF-4D97-B458-F537C5722F06}"/>
              </a:ext>
            </a:extLst>
          </p:cNvPr>
          <p:cNvSpPr/>
          <p:nvPr/>
        </p:nvSpPr>
        <p:spPr>
          <a:xfrm>
            <a:off x="358962" y="1395614"/>
            <a:ext cx="8568952" cy="50577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pPr lvl="0"/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We have chosen the </a:t>
            </a:r>
            <a:r>
              <a:rPr lang="en-US" sz="2400" b="1" u="sng" dirty="0">
                <a:solidFill>
                  <a:schemeClr val="tx1"/>
                </a:solidFill>
              </a:rPr>
              <a:t>Train the trainers approach due to its numerous benefits for participants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instead of relying on one individual to go through a lengthy training process, we can </a:t>
            </a:r>
            <a:r>
              <a:rPr lang="en-US" sz="2400" b="1" dirty="0">
                <a:solidFill>
                  <a:schemeClr val="tx1"/>
                </a:solidFill>
              </a:rPr>
              <a:t>build a team of instructors and enablers</a:t>
            </a:r>
            <a:r>
              <a:rPr lang="en-US" sz="2400" dirty="0">
                <a:solidFill>
                  <a:schemeClr val="tx1"/>
                </a:solidFill>
              </a:rPr>
              <a:t> so national training initiatives can benefit of first hand perspective.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At the same time, we give our enablers </a:t>
            </a:r>
            <a:r>
              <a:rPr lang="en-US" sz="2400" b="1" dirty="0">
                <a:solidFill>
                  <a:schemeClr val="tx1"/>
                </a:solidFill>
              </a:rPr>
              <a:t>tools concerning not only what to teach, but how to teach so to continue, ideally endless, the training cascade effect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Finally, this approach guarantees the </a:t>
            </a:r>
            <a:r>
              <a:rPr lang="en-US" sz="2400" b="1" dirty="0">
                <a:solidFill>
                  <a:schemeClr val="tx1"/>
                </a:solidFill>
              </a:rPr>
              <a:t>sustainability of the action </a:t>
            </a:r>
            <a:r>
              <a:rPr lang="en-US" sz="2400" dirty="0">
                <a:solidFill>
                  <a:schemeClr val="tx1"/>
                </a:solidFill>
              </a:rPr>
              <a:t>because materials produced for 1 course can be used, adapted and replicated in a cascade effect without further costs.</a:t>
            </a:r>
            <a:endParaRPr lang="it-IT" sz="2400" dirty="0">
              <a:solidFill>
                <a:schemeClr val="tx1"/>
              </a:solidFill>
            </a:endParaRPr>
          </a:p>
          <a:p>
            <a:pPr lvl="0"/>
            <a:endParaRPr lang="en-US" sz="2400" u="sng" dirty="0">
              <a:solidFill>
                <a:schemeClr val="tx1"/>
              </a:solidFill>
            </a:endParaRPr>
          </a:p>
          <a:p>
            <a:pPr lvl="0"/>
            <a:endParaRPr lang="en-GB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79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561</Words>
  <Application>Microsoft Office PowerPoint</Application>
  <PresentationFormat>Presentazione su schermo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Tahoma-Bold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Sacchetti Massimo</dc:creator>
  <cp:lastModifiedBy>Sacchetti Massimo</cp:lastModifiedBy>
  <cp:revision>103</cp:revision>
  <dcterms:created xsi:type="dcterms:W3CDTF">2014-09-21T05:51:43Z</dcterms:created>
  <dcterms:modified xsi:type="dcterms:W3CDTF">2018-02-28T05:21:32Z</dcterms:modified>
</cp:coreProperties>
</file>